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F66"/>
    <a:srgbClr val="64A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660" autoAdjust="0"/>
  </p:normalViewPr>
  <p:slideViewPr>
    <p:cSldViewPr snapToGrid="0">
      <p:cViewPr varScale="1">
        <p:scale>
          <a:sx n="102" d="100"/>
          <a:sy n="102" d="100"/>
        </p:scale>
        <p:origin x="120" y="384"/>
      </p:cViewPr>
      <p:guideLst/>
    </p:cSldViewPr>
  </p:slideViewPr>
  <p:outlineViewPr>
    <p:cViewPr>
      <p:scale>
        <a:sx n="33" d="100"/>
        <a:sy n="33" d="100"/>
      </p:scale>
      <p:origin x="0" y="-46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99"/>
      <c:rotY val="20"/>
      <c:depthPercent val="100"/>
      <c:rAngAx val="1"/>
    </c:view3D>
    <c:floor>
      <c:thickness val="0"/>
      <c:spPr>
        <a:solidFill>
          <a:srgbClr val="C0C0C0"/>
        </a:solidFill>
        <a:ln w="3175" cap="flat" cmpd="sng" algn="ctr">
          <a:solidFill>
            <a:schemeClr val="tx1"/>
          </a:solidFill>
          <a:prstDash val="solid"/>
          <a:round/>
        </a:ln>
        <a:effectLst/>
        <a:sp3d contourW="3175">
          <a:contourClr>
            <a:schemeClr val="tx1"/>
          </a:contourClr>
        </a:sp3d>
      </c:spPr>
    </c:floor>
    <c:sideWall>
      <c:thickness val="0"/>
      <c:spPr>
        <a:noFill/>
        <a:ln w="12700">
          <a:solidFill>
            <a:schemeClr val="tx1"/>
          </a:solidFill>
          <a:prstDash val="solid"/>
        </a:ln>
        <a:effectLst/>
        <a:sp3d contourW="12700">
          <a:contourClr>
            <a:schemeClr val="tx1"/>
          </a:contourClr>
        </a:sp3d>
      </c:spPr>
    </c:sideWall>
    <c:backWall>
      <c:thickness val="0"/>
      <c:spPr>
        <a:noFill/>
        <a:ln w="12700">
          <a:solidFill>
            <a:schemeClr val="tx1"/>
          </a:solidFill>
          <a:prstDash val="solid"/>
        </a:ln>
        <a:effectLst/>
        <a:sp3d contourW="12700">
          <a:contourClr>
            <a:schemeClr val="tx1"/>
          </a:contourClr>
        </a:sp3d>
      </c:spPr>
    </c:backWall>
    <c:plotArea>
      <c:layout>
        <c:manualLayout>
          <c:layoutTarget val="inner"/>
          <c:xMode val="edge"/>
          <c:yMode val="edge"/>
          <c:x val="6.6429418742585997E-2"/>
          <c:y val="5.9033989266547404E-2"/>
          <c:w val="0.59074733096085408"/>
          <c:h val="0.8032200357781753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Цена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Sheet1!$B$1:$E$1</c:f>
              <c:strCache>
                <c:ptCount val="4"/>
                <c:pt idx="0">
                  <c:v>1 кв</c:v>
                </c:pt>
                <c:pt idx="1">
                  <c:v>2 кв</c:v>
                </c:pt>
                <c:pt idx="2">
                  <c:v>3 кв</c:v>
                </c:pt>
                <c:pt idx="3">
                  <c:v>4 кв</c:v>
                </c:pt>
              </c:strCache>
            </c:strRef>
          </c:cat>
          <c:val>
            <c:numRef>
              <c:f>Sheet1!$B$2:$E$2</c:f>
              <c:numCache>
                <c:formatCode>\О\с\н\о\в\н\о\й</c:formatCode>
                <c:ptCount val="4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3-4CCD-B213-1FD3BC9F583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Качество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Sheet1!$B$1:$E$1</c:f>
              <c:strCache>
                <c:ptCount val="4"/>
                <c:pt idx="0">
                  <c:v>1 кв</c:v>
                </c:pt>
                <c:pt idx="1">
                  <c:v>2 кв</c:v>
                </c:pt>
                <c:pt idx="2">
                  <c:v>3 кв</c:v>
                </c:pt>
                <c:pt idx="3">
                  <c:v>4 кв</c:v>
                </c:pt>
              </c:strCache>
            </c:strRef>
          </c:cat>
          <c:val>
            <c:numRef>
              <c:f>Sheet1!$B$3:$E$3</c:f>
              <c:numCache>
                <c:formatCode>\О\с\н\о\в\н\о\й</c:formatCode>
                <c:ptCount val="4"/>
                <c:pt idx="0">
                  <c:v>30.6</c:v>
                </c:pt>
                <c:pt idx="1">
                  <c:v>38.6</c:v>
                </c:pt>
                <c:pt idx="2">
                  <c:v>34.6</c:v>
                </c:pt>
                <c:pt idx="3">
                  <c:v>31.6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83-4CCD-B213-1FD3BC9F583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Потребляемость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Sheet1!$B$1:$E$1</c:f>
              <c:strCache>
                <c:ptCount val="4"/>
                <c:pt idx="0">
                  <c:v>1 кв</c:v>
                </c:pt>
                <c:pt idx="1">
                  <c:v>2 кв</c:v>
                </c:pt>
                <c:pt idx="2">
                  <c:v>3 кв</c:v>
                </c:pt>
                <c:pt idx="3">
                  <c:v>4 кв</c:v>
                </c:pt>
              </c:strCache>
            </c:strRef>
          </c:cat>
          <c:val>
            <c:numRef>
              <c:f>Sheet1!$B$4:$E$4</c:f>
              <c:numCache>
                <c:formatCode>\О\с\н\о\в\н\о\й</c:formatCode>
                <c:ptCount val="4"/>
                <c:pt idx="0">
                  <c:v>45.9</c:v>
                </c:pt>
                <c:pt idx="1">
                  <c:v>46.9</c:v>
                </c:pt>
                <c:pt idx="2">
                  <c:v>45</c:v>
                </c:pt>
                <c:pt idx="3">
                  <c:v>43.9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83-4CCD-B213-1FD3BC9F58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1876736560"/>
        <c:axId val="1"/>
        <c:axId val="0"/>
      </c:bar3DChart>
      <c:catAx>
        <c:axId val="1876736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3426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617" b="1" i="0" u="none" strike="noStrike" kern="1200" baseline="0">
                <a:solidFill>
                  <a:schemeClr val="tx1"/>
                </a:solidFill>
                <a:latin typeface="Calibri"/>
                <a:ea typeface="Calibri"/>
                <a:cs typeface="Calibri"/>
              </a:defRPr>
            </a:pPr>
            <a:endParaRPr lang="ru-RU"/>
          </a:p>
        </c:txPr>
        <c:crossAx val="1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</c:scaling>
        <c:delete val="1"/>
        <c:axPos val="l"/>
        <c:majorGridlines>
          <c:spPr>
            <a:ln w="3426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numFmt formatCode="\О\с\н\о\в\н\о\й" sourceLinked="1"/>
        <c:majorTickMark val="out"/>
        <c:minorTickMark val="none"/>
        <c:tickLblPos val="nextTo"/>
        <c:crossAx val="1876736560"/>
        <c:crosses val="autoZero"/>
        <c:crossBetween val="between"/>
      </c:valAx>
      <c:spPr>
        <a:noFill/>
        <a:ln w="27409">
          <a:noFill/>
        </a:ln>
        <a:effectLst/>
      </c:spPr>
    </c:plotArea>
    <c:legend>
      <c:legendPos val="r"/>
      <c:layout>
        <c:manualLayout>
          <c:xMode val="edge"/>
          <c:yMode val="edge"/>
          <c:x val="0.67022538552787658"/>
          <c:y val="0.37388193202146691"/>
          <c:w val="0.32502965599051009"/>
          <c:h val="0.25402504472271914"/>
        </c:manualLayout>
      </c:layout>
      <c:overlay val="0"/>
      <c:spPr>
        <a:noFill/>
        <a:ln w="3426">
          <a:solidFill>
            <a:schemeClr val="tx1"/>
          </a:solidFill>
          <a:prstDash val="solid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6" b="1" i="0" u="none" strike="noStrike" kern="1200" baseline="0">
              <a:solidFill>
                <a:schemeClr val="tx1"/>
              </a:solidFill>
              <a:latin typeface="Calibri"/>
              <a:ea typeface="Calibri"/>
              <a:cs typeface="Calibri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2617" b="1" i="0" u="none" strike="noStrike" baseline="0">
          <a:solidFill>
            <a:schemeClr val="tx1"/>
          </a:solidFill>
          <a:latin typeface="Calibri"/>
          <a:ea typeface="Calibri"/>
          <a:cs typeface="Calibri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3C27C-6C6F-4674-9C59-50ABE8C843DB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5E139D3-9867-48FA-ABAF-D81FCE6CE174}">
      <dgm:prSet phldrT="[Текст]"/>
      <dgm:spPr/>
      <dgm:t>
        <a:bodyPr/>
        <a:lstStyle/>
        <a:p>
          <a:r>
            <a:rPr lang="ru-RU" dirty="0"/>
            <a:t>Творог</a:t>
          </a:r>
        </a:p>
      </dgm:t>
    </dgm:pt>
    <dgm:pt modelId="{6AFA6CB1-2FE6-4CFC-8F07-D42652CF0A4F}" type="parTrans" cxnId="{35816FD8-28B0-4383-BAC2-A37C5C9BCB29}">
      <dgm:prSet/>
      <dgm:spPr/>
      <dgm:t>
        <a:bodyPr/>
        <a:lstStyle/>
        <a:p>
          <a:endParaRPr lang="ru-RU"/>
        </a:p>
      </dgm:t>
    </dgm:pt>
    <dgm:pt modelId="{AFB06F61-57AD-406B-B680-0B0BBD94E312}" type="sibTrans" cxnId="{35816FD8-28B0-4383-BAC2-A37C5C9BCB29}">
      <dgm:prSet/>
      <dgm:spPr/>
      <dgm:t>
        <a:bodyPr/>
        <a:lstStyle/>
        <a:p>
          <a:endParaRPr lang="ru-RU"/>
        </a:p>
      </dgm:t>
    </dgm:pt>
    <dgm:pt modelId="{0BAD785D-7721-4886-B97B-FF96B074FE77}">
      <dgm:prSet phldrT="[Текст]"/>
      <dgm:spPr/>
      <dgm:t>
        <a:bodyPr/>
        <a:lstStyle/>
        <a:p>
          <a:r>
            <a:rPr lang="ru-RU" dirty="0"/>
            <a:t>Сахар</a:t>
          </a:r>
        </a:p>
      </dgm:t>
    </dgm:pt>
    <dgm:pt modelId="{AA165D0F-09EC-4E5D-B8E4-B80E83918A5D}" type="parTrans" cxnId="{7D0B49CB-720A-4DB4-BDBC-F2DA51A692FC}">
      <dgm:prSet/>
      <dgm:spPr/>
      <dgm:t>
        <a:bodyPr/>
        <a:lstStyle/>
        <a:p>
          <a:endParaRPr lang="ru-RU"/>
        </a:p>
      </dgm:t>
    </dgm:pt>
    <dgm:pt modelId="{54A33957-C394-4F36-A178-43A059CD809E}" type="sibTrans" cxnId="{7D0B49CB-720A-4DB4-BDBC-F2DA51A692FC}">
      <dgm:prSet/>
      <dgm:spPr/>
      <dgm:t>
        <a:bodyPr/>
        <a:lstStyle/>
        <a:p>
          <a:endParaRPr lang="ru-RU"/>
        </a:p>
      </dgm:t>
    </dgm:pt>
    <dgm:pt modelId="{CC615F7F-805A-4CC9-BC40-5422E3BBBE28}">
      <dgm:prSet phldrT="[Текст]"/>
      <dgm:spPr/>
      <dgm:t>
        <a:bodyPr/>
        <a:lstStyle/>
        <a:p>
          <a:r>
            <a:rPr lang="ru-RU" dirty="0"/>
            <a:t>Творожнаю массу</a:t>
          </a:r>
        </a:p>
      </dgm:t>
    </dgm:pt>
    <dgm:pt modelId="{3A881272-F0B8-432C-8560-781C98980727}" type="parTrans" cxnId="{27B411A7-9593-4546-B79A-4EACD0FD5E38}">
      <dgm:prSet/>
      <dgm:spPr/>
      <dgm:t>
        <a:bodyPr/>
        <a:lstStyle/>
        <a:p>
          <a:endParaRPr lang="ru-RU"/>
        </a:p>
      </dgm:t>
    </dgm:pt>
    <dgm:pt modelId="{A6A302FA-C28F-463F-BF79-7933D36F1A81}" type="sibTrans" cxnId="{27B411A7-9593-4546-B79A-4EACD0FD5E38}">
      <dgm:prSet/>
      <dgm:spPr/>
      <dgm:t>
        <a:bodyPr/>
        <a:lstStyle/>
        <a:p>
          <a:endParaRPr lang="ru-RU"/>
        </a:p>
      </dgm:t>
    </dgm:pt>
    <dgm:pt modelId="{97BED9D7-E4B7-43FB-B0F9-ECD323C24C34}">
      <dgm:prSet phldrT="[Текст]"/>
      <dgm:spPr/>
      <dgm:t>
        <a:bodyPr/>
        <a:lstStyle/>
        <a:p>
          <a:r>
            <a:rPr lang="ru-RU" dirty="0"/>
            <a:t>Сырник</a:t>
          </a:r>
        </a:p>
      </dgm:t>
    </dgm:pt>
    <dgm:pt modelId="{19E63250-D651-46CB-99EB-8A043CA0FFF5}" type="parTrans" cxnId="{484AA28E-16FB-4153-814B-FBAE3C80AD9B}">
      <dgm:prSet/>
      <dgm:spPr/>
      <dgm:t>
        <a:bodyPr/>
        <a:lstStyle/>
        <a:p>
          <a:endParaRPr lang="ru-RU"/>
        </a:p>
      </dgm:t>
    </dgm:pt>
    <dgm:pt modelId="{9CC1EDC5-5BE3-4209-A1F9-9C843337875E}" type="sibTrans" cxnId="{484AA28E-16FB-4153-814B-FBAE3C80AD9B}">
      <dgm:prSet/>
      <dgm:spPr/>
      <dgm:t>
        <a:bodyPr/>
        <a:lstStyle/>
        <a:p>
          <a:endParaRPr lang="ru-RU"/>
        </a:p>
      </dgm:t>
    </dgm:pt>
    <dgm:pt modelId="{526CA115-4609-4E29-A9EA-E33A4134B6D1}" type="pres">
      <dgm:prSet presAssocID="{B0A3C27C-6C6F-4674-9C59-50ABE8C843DB}" presName="Name0" presStyleCnt="0">
        <dgm:presLayoutVars>
          <dgm:chMax val="4"/>
          <dgm:resizeHandles val="exact"/>
        </dgm:presLayoutVars>
      </dgm:prSet>
      <dgm:spPr/>
    </dgm:pt>
    <dgm:pt modelId="{ABBF2988-64AC-49C3-8631-AA75D6E657C2}" type="pres">
      <dgm:prSet presAssocID="{B0A3C27C-6C6F-4674-9C59-50ABE8C843DB}" presName="ellipse" presStyleLbl="trBgShp" presStyleIdx="0" presStyleCnt="1"/>
      <dgm:spPr/>
    </dgm:pt>
    <dgm:pt modelId="{D7F20AD6-23FC-43E9-94A2-6564CB17A8D1}" type="pres">
      <dgm:prSet presAssocID="{B0A3C27C-6C6F-4674-9C59-50ABE8C843DB}" presName="arrow1" presStyleLbl="fgShp" presStyleIdx="0" presStyleCnt="1"/>
      <dgm:spPr/>
    </dgm:pt>
    <dgm:pt modelId="{8A2DA8B6-5D4D-413B-964C-5534B8DBF919}" type="pres">
      <dgm:prSet presAssocID="{B0A3C27C-6C6F-4674-9C59-50ABE8C843DB}" presName="rectangle" presStyleLbl="revTx" presStyleIdx="0" presStyleCnt="1">
        <dgm:presLayoutVars>
          <dgm:bulletEnabled val="1"/>
        </dgm:presLayoutVars>
      </dgm:prSet>
      <dgm:spPr/>
    </dgm:pt>
    <dgm:pt modelId="{B2BD46BE-DC24-4606-9320-083A8A5EE529}" type="pres">
      <dgm:prSet presAssocID="{0BAD785D-7721-4886-B97B-FF96B074FE77}" presName="item1" presStyleLbl="node1" presStyleIdx="0" presStyleCnt="3">
        <dgm:presLayoutVars>
          <dgm:bulletEnabled val="1"/>
        </dgm:presLayoutVars>
      </dgm:prSet>
      <dgm:spPr/>
    </dgm:pt>
    <dgm:pt modelId="{0B484DFB-9987-4438-950B-1243BF8F3409}" type="pres">
      <dgm:prSet presAssocID="{CC615F7F-805A-4CC9-BC40-5422E3BBBE28}" presName="item2" presStyleLbl="node1" presStyleIdx="1" presStyleCnt="3">
        <dgm:presLayoutVars>
          <dgm:bulletEnabled val="1"/>
        </dgm:presLayoutVars>
      </dgm:prSet>
      <dgm:spPr/>
    </dgm:pt>
    <dgm:pt modelId="{9C0B899C-C2AB-43FB-9A97-F39528387F7A}" type="pres">
      <dgm:prSet presAssocID="{97BED9D7-E4B7-43FB-B0F9-ECD323C24C34}" presName="item3" presStyleLbl="node1" presStyleIdx="2" presStyleCnt="3">
        <dgm:presLayoutVars>
          <dgm:bulletEnabled val="1"/>
        </dgm:presLayoutVars>
      </dgm:prSet>
      <dgm:spPr/>
    </dgm:pt>
    <dgm:pt modelId="{2267C155-6468-40DF-BD5D-05CE53D3FCCE}" type="pres">
      <dgm:prSet presAssocID="{B0A3C27C-6C6F-4674-9C59-50ABE8C843DB}" presName="funnel" presStyleLbl="trAlignAcc1" presStyleIdx="0" presStyleCnt="1"/>
      <dgm:spPr/>
    </dgm:pt>
  </dgm:ptLst>
  <dgm:cxnLst>
    <dgm:cxn modelId="{F1C7701E-CCC2-4EAA-92C4-C3F19F2E5C47}" type="presOf" srcId="{0BAD785D-7721-4886-B97B-FF96B074FE77}" destId="{0B484DFB-9987-4438-950B-1243BF8F3409}" srcOrd="0" destOrd="0" presId="urn:microsoft.com/office/officeart/2005/8/layout/funnel1"/>
    <dgm:cxn modelId="{5E932D82-C6F5-4A34-8AA2-EB49AA591EE3}" type="presOf" srcId="{B0A3C27C-6C6F-4674-9C59-50ABE8C843DB}" destId="{526CA115-4609-4E29-A9EA-E33A4134B6D1}" srcOrd="0" destOrd="0" presId="urn:microsoft.com/office/officeart/2005/8/layout/funnel1"/>
    <dgm:cxn modelId="{484AA28E-16FB-4153-814B-FBAE3C80AD9B}" srcId="{B0A3C27C-6C6F-4674-9C59-50ABE8C843DB}" destId="{97BED9D7-E4B7-43FB-B0F9-ECD323C24C34}" srcOrd="3" destOrd="0" parTransId="{19E63250-D651-46CB-99EB-8A043CA0FFF5}" sibTransId="{9CC1EDC5-5BE3-4209-A1F9-9C843337875E}"/>
    <dgm:cxn modelId="{27B411A7-9593-4546-B79A-4EACD0FD5E38}" srcId="{B0A3C27C-6C6F-4674-9C59-50ABE8C843DB}" destId="{CC615F7F-805A-4CC9-BC40-5422E3BBBE28}" srcOrd="2" destOrd="0" parTransId="{3A881272-F0B8-432C-8560-781C98980727}" sibTransId="{A6A302FA-C28F-463F-BF79-7933D36F1A81}"/>
    <dgm:cxn modelId="{752D24A8-85D1-4221-B9AC-D95DCE8014E5}" type="presOf" srcId="{97BED9D7-E4B7-43FB-B0F9-ECD323C24C34}" destId="{8A2DA8B6-5D4D-413B-964C-5534B8DBF919}" srcOrd="0" destOrd="0" presId="urn:microsoft.com/office/officeart/2005/8/layout/funnel1"/>
    <dgm:cxn modelId="{F7D918B2-FB6A-4FDC-8837-64535337D0E5}" type="presOf" srcId="{75E139D3-9867-48FA-ABAF-D81FCE6CE174}" destId="{9C0B899C-C2AB-43FB-9A97-F39528387F7A}" srcOrd="0" destOrd="0" presId="urn:microsoft.com/office/officeart/2005/8/layout/funnel1"/>
    <dgm:cxn modelId="{7D0B49CB-720A-4DB4-BDBC-F2DA51A692FC}" srcId="{B0A3C27C-6C6F-4674-9C59-50ABE8C843DB}" destId="{0BAD785D-7721-4886-B97B-FF96B074FE77}" srcOrd="1" destOrd="0" parTransId="{AA165D0F-09EC-4E5D-B8E4-B80E83918A5D}" sibTransId="{54A33957-C394-4F36-A178-43A059CD809E}"/>
    <dgm:cxn modelId="{B4D51FD7-780F-45BA-99D8-4FDEF459BD8B}" type="presOf" srcId="{CC615F7F-805A-4CC9-BC40-5422E3BBBE28}" destId="{B2BD46BE-DC24-4606-9320-083A8A5EE529}" srcOrd="0" destOrd="0" presId="urn:microsoft.com/office/officeart/2005/8/layout/funnel1"/>
    <dgm:cxn modelId="{35816FD8-28B0-4383-BAC2-A37C5C9BCB29}" srcId="{B0A3C27C-6C6F-4674-9C59-50ABE8C843DB}" destId="{75E139D3-9867-48FA-ABAF-D81FCE6CE174}" srcOrd="0" destOrd="0" parTransId="{6AFA6CB1-2FE6-4CFC-8F07-D42652CF0A4F}" sibTransId="{AFB06F61-57AD-406B-B680-0B0BBD94E312}"/>
    <dgm:cxn modelId="{3CD2302F-98DC-4CAE-8EAC-39CA1D2063C0}" type="presParOf" srcId="{526CA115-4609-4E29-A9EA-E33A4134B6D1}" destId="{ABBF2988-64AC-49C3-8631-AA75D6E657C2}" srcOrd="0" destOrd="0" presId="urn:microsoft.com/office/officeart/2005/8/layout/funnel1"/>
    <dgm:cxn modelId="{45AD97AB-F32F-4365-96B6-96A8EC140259}" type="presParOf" srcId="{526CA115-4609-4E29-A9EA-E33A4134B6D1}" destId="{D7F20AD6-23FC-43E9-94A2-6564CB17A8D1}" srcOrd="1" destOrd="0" presId="urn:microsoft.com/office/officeart/2005/8/layout/funnel1"/>
    <dgm:cxn modelId="{78B18516-F229-4FDF-854E-EAD9A7F30E64}" type="presParOf" srcId="{526CA115-4609-4E29-A9EA-E33A4134B6D1}" destId="{8A2DA8B6-5D4D-413B-964C-5534B8DBF919}" srcOrd="2" destOrd="0" presId="urn:microsoft.com/office/officeart/2005/8/layout/funnel1"/>
    <dgm:cxn modelId="{7FA7FC67-354B-4312-8132-3253E720128D}" type="presParOf" srcId="{526CA115-4609-4E29-A9EA-E33A4134B6D1}" destId="{B2BD46BE-DC24-4606-9320-083A8A5EE529}" srcOrd="3" destOrd="0" presId="urn:microsoft.com/office/officeart/2005/8/layout/funnel1"/>
    <dgm:cxn modelId="{75F7D461-EC32-46D8-8CCB-4F808BC82C75}" type="presParOf" srcId="{526CA115-4609-4E29-A9EA-E33A4134B6D1}" destId="{0B484DFB-9987-4438-950B-1243BF8F3409}" srcOrd="4" destOrd="0" presId="urn:microsoft.com/office/officeart/2005/8/layout/funnel1"/>
    <dgm:cxn modelId="{D5707F56-2CD8-4611-A2B0-F950EEB05EA3}" type="presParOf" srcId="{526CA115-4609-4E29-A9EA-E33A4134B6D1}" destId="{9C0B899C-C2AB-43FB-9A97-F39528387F7A}" srcOrd="5" destOrd="0" presId="urn:microsoft.com/office/officeart/2005/8/layout/funnel1"/>
    <dgm:cxn modelId="{A0641B18-6ABC-4779-99CE-BEBBA086F1E4}" type="presParOf" srcId="{526CA115-4609-4E29-A9EA-E33A4134B6D1}" destId="{2267C155-6468-40DF-BD5D-05CE53D3FCC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F2988-64AC-49C3-8631-AA75D6E657C2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20AD6-23FC-43E9-94A2-6564CB17A8D1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DA8B6-5D4D-413B-964C-5534B8DBF919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Сырник</a:t>
          </a:r>
        </a:p>
      </dsp:txBody>
      <dsp:txXfrm>
        <a:off x="2031999" y="4368800"/>
        <a:ext cx="4064000" cy="1016000"/>
      </dsp:txXfrm>
    </dsp:sp>
    <dsp:sp modelId="{B2BD46BE-DC24-4606-9320-083A8A5EE529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Творожнаю массу</a:t>
          </a:r>
        </a:p>
      </dsp:txBody>
      <dsp:txXfrm>
        <a:off x="3684358" y="2077723"/>
        <a:ext cx="1077630" cy="1077630"/>
      </dsp:txXfrm>
    </dsp:sp>
    <dsp:sp modelId="{0B484DFB-9987-4438-950B-1243BF8F3409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Сахар</a:t>
          </a:r>
        </a:p>
      </dsp:txBody>
      <dsp:txXfrm>
        <a:off x="2593851" y="934385"/>
        <a:ext cx="1077630" cy="1077630"/>
      </dsp:txXfrm>
    </dsp:sp>
    <dsp:sp modelId="{9C0B899C-C2AB-43FB-9A97-F39528387F7A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Творог</a:t>
          </a:r>
        </a:p>
      </dsp:txBody>
      <dsp:txXfrm>
        <a:off x="4151718" y="565915"/>
        <a:ext cx="1077630" cy="1077630"/>
      </dsp:txXfrm>
    </dsp:sp>
    <dsp:sp modelId="{2267C155-6468-40DF-BD5D-05CE53D3FCCE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5C0FA-8500-43A8-AEF4-3B2DD9ED0403}" type="datetimeFigureOut">
              <a:rPr lang="ru-RU" smtClean="0"/>
              <a:t>31.10.2022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B235A-11B7-4CC7-9ED7-44E5D5560B0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095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271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108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723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01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597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652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1568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544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709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869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484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82593-846E-4E5A-978A-885ADAE8500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150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Практическая No1</a:t>
            </a:r>
            <a:br>
              <a:rPr lang="ru-RU" dirty="0"/>
            </a:br>
            <a:r>
              <a:rPr lang="ru-RU" dirty="0"/>
              <a:t>«Знакомство с PowerPoint»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sz="1200" dirty="0"/>
              <a:t>Выполнил студент</a:t>
            </a:r>
          </a:p>
          <a:p>
            <a:pPr algn="r"/>
            <a:r>
              <a:rPr lang="ru-RU" sz="1200" dirty="0"/>
              <a:t>Группы ИС50-3-20</a:t>
            </a:r>
          </a:p>
          <a:p>
            <a:pPr algn="r"/>
            <a:r>
              <a:rPr lang="ru-RU" sz="1200" dirty="0"/>
              <a:t>Ромашов. А.Р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20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/>
        <p:sndAc>
          <p:stSnd loop="1">
            <p:snd r:embed="rId2" name="wind.wav"/>
          </p:stSnd>
        </p:sndAc>
      </p:transition>
    </mc:Choice>
    <mc:Fallback xmlns="">
      <p:transition spd="slow">
        <p:fade/>
        <p:sndAc>
          <p:stSnd loop="1">
            <p:snd r:embed="rId3" name="wind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429004"/>
              </p:ext>
            </p:extLst>
          </p:nvPr>
        </p:nvGraphicFramePr>
        <p:xfrm>
          <a:off x="838200" y="1825625"/>
          <a:ext cx="10515600" cy="116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0557787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150867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98457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260774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7280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Видеокарта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MSI GeForce RTX 3050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RTX 3060 GAMING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/>
                        <a:t>MSI GeForce RTX 3060 Ti GAMING Z TRIO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MSI GeForce RTX 3070 GAMING Z TRIO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15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Стоимость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656,59 </a:t>
                      </a:r>
                      <a:r>
                        <a:rPr lang="ru-RU" b="1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691,14</a:t>
                      </a:r>
                      <a:r>
                        <a:rPr lang="ru-RU" b="1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1226,76</a:t>
                      </a:r>
                      <a:r>
                        <a:rPr lang="ru-RU" b="1" dirty="0"/>
                        <a:t>$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1287,24</a:t>
                      </a:r>
                      <a:r>
                        <a:rPr lang="ru-RU" b="1" dirty="0"/>
                        <a:t>$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906160"/>
                  </a:ext>
                </a:extLst>
              </a:tr>
            </a:tbl>
          </a:graphicData>
        </a:graphic>
      </p:graphicFrame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904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11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6" y="2338939"/>
            <a:ext cx="3792101" cy="2518192"/>
          </a:xfrm>
          <a:prstGeom prst="rect">
            <a:avLst/>
          </a:prstGeom>
          <a:noFill/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49" y="2338939"/>
            <a:ext cx="3792101" cy="2518192"/>
          </a:xfrm>
          <a:prstGeom prst="rect">
            <a:avLst/>
          </a:prstGeom>
          <a:noFill/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303" y="2338939"/>
            <a:ext cx="3792101" cy="25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0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12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8" y="1870075"/>
            <a:ext cx="3792101" cy="25181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49" y="1870075"/>
            <a:ext cx="3792101" cy="2518192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1" y="1870075"/>
            <a:ext cx="3792101" cy="2518192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sp3d>
            <a:bevelT prst="convex"/>
          </a:sp3d>
        </p:spPr>
      </p:pic>
    </p:spTree>
    <p:extLst>
      <p:ext uri="{BB962C8B-B14F-4D97-AF65-F5344CB8AC3E}">
        <p14:creationId xmlns:p14="http://schemas.microsoft.com/office/powerpoint/2010/main" val="178126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13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8" y="2489369"/>
            <a:ext cx="3792101" cy="2518192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4668"/>
            <a:ext cx="3792101" cy="2518192"/>
          </a:xfrm>
          <a:prstGeom prst="rect">
            <a:avLst/>
          </a:prstGeom>
          <a:noFill/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06" r="7803" b="-1"/>
          <a:stretch/>
        </p:blipFill>
        <p:spPr>
          <a:xfrm>
            <a:off x="5029428" y="2847944"/>
            <a:ext cx="2615696" cy="1574916"/>
          </a:xfrm>
          <a:prstGeom prst="rect">
            <a:avLst/>
          </a:prstGeom>
          <a:noFill/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489369"/>
            <a:ext cx="2473102" cy="1642294"/>
          </a:xfrm>
          <a:prstGeom prst="homePlat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976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Up 5">
            <a:extLst>
              <a:ext uri="{FF2B5EF4-FFF2-40B4-BE49-F238E27FC236}">
                <a16:creationId xmlns:a16="http://schemas.microsoft.com/office/drawing/2014/main" id="{093C8AB2-6B09-4E0B-844A-5DC152056913}"/>
              </a:ext>
            </a:extLst>
          </p:cNvPr>
          <p:cNvSpPr/>
          <p:nvPr/>
        </p:nvSpPr>
        <p:spPr>
          <a:xfrm>
            <a:off x="5580836" y="2072640"/>
            <a:ext cx="3312368" cy="4161862"/>
          </a:xfrm>
          <a:prstGeom prst="upArrow">
            <a:avLst>
              <a:gd name="adj1" fmla="val 50000"/>
              <a:gd name="adj2" fmla="val 41661"/>
            </a:avLst>
          </a:prstGeom>
          <a:solidFill>
            <a:srgbClr val="FFFF00"/>
          </a:solidFill>
          <a:ln>
            <a:noFill/>
          </a:ln>
          <a:scene3d>
            <a:camera prst="perspectiveHeroicExtremeLeftFacing" fov="1200000">
              <a:rot lat="761422" lon="3001956" rev="0"/>
            </a:camera>
            <a:lightRig rig="balanced" dir="t"/>
          </a:scene3d>
          <a:sp3d extrusionH="11430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/>
              <a:t>05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AD9BD015-48D8-4CBD-BA4A-023C758601D8}"/>
              </a:ext>
            </a:extLst>
          </p:cNvPr>
          <p:cNvSpPr/>
          <p:nvPr/>
        </p:nvSpPr>
        <p:spPr>
          <a:xfrm>
            <a:off x="4995164" y="3718560"/>
            <a:ext cx="1656184" cy="2515942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perspectiveHeroicExtremeLeftFacing" fov="1200000">
              <a:rot lat="761422" lon="3001956" rev="0"/>
            </a:camera>
            <a:lightRig rig="harsh" dir="t">
              <a:rot lat="0" lon="0" rev="7800000"/>
            </a:lightRig>
          </a:scene3d>
          <a:sp3d extrusionH="1143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04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42F6BF0E-8D7A-44C5-853C-58DAF1C3BD40}"/>
              </a:ext>
            </a:extLst>
          </p:cNvPr>
          <p:cNvSpPr/>
          <p:nvPr/>
        </p:nvSpPr>
        <p:spPr>
          <a:xfrm>
            <a:off x="3581400" y="4196080"/>
            <a:ext cx="1655064" cy="2038422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perspectiveHeroicExtremeLeftFacing" fov="1200000">
              <a:rot lat="761422" lon="3001956" rev="0"/>
            </a:camera>
            <a:lightRig rig="harsh" dir="t">
              <a:rot lat="0" lon="0" rev="7800000"/>
            </a:lightRig>
          </a:scene3d>
          <a:sp3d extrusionH="1143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03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737004D2-6CBE-4540-97E3-FA440F5770A8}"/>
              </a:ext>
            </a:extLst>
          </p:cNvPr>
          <p:cNvSpPr/>
          <p:nvPr/>
        </p:nvSpPr>
        <p:spPr>
          <a:xfrm>
            <a:off x="2407816" y="4732870"/>
            <a:ext cx="1656184" cy="1501632"/>
          </a:xfrm>
          <a:prstGeom prst="rect">
            <a:avLst/>
          </a:prstGeom>
          <a:ln>
            <a:noFill/>
          </a:ln>
          <a:effectLst/>
          <a:scene3d>
            <a:camera prst="perspectiveHeroicExtremeLeftFacing" fov="1200000">
              <a:rot lat="761422" lon="3001956" rev="0"/>
            </a:camera>
            <a:lightRig rig="harsh" dir="t">
              <a:rot lat="0" lon="0" rev="7800000"/>
            </a:lightRig>
          </a:scene3d>
          <a:sp3d extrusionH="889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02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graphicFrame>
        <p:nvGraphicFramePr>
          <p:cNvPr id="19" name="Объект 1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38580"/>
              </p:ext>
            </p:extLst>
          </p:nvPr>
        </p:nvGraphicFramePr>
        <p:xfrm>
          <a:off x="11744325" y="782638"/>
          <a:ext cx="177800" cy="11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Диаграмма" r:id="rId3" imgW="8124704" imgH="5419657" progId="MSGraph.Chart.8">
                  <p:embed followColorScheme="full"/>
                </p:oleObj>
              </mc:Choice>
              <mc:Fallback>
                <p:oleObj name="Диаграмма" r:id="rId3" imgW="8124704" imgH="5419657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44325" y="782638"/>
                        <a:ext cx="177800" cy="119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0">
            <a:extLst>
              <a:ext uri="{FF2B5EF4-FFF2-40B4-BE49-F238E27FC236}">
                <a16:creationId xmlns:a16="http://schemas.microsoft.com/office/drawing/2014/main" id="{B487025E-D2B1-49E6-BD8A-69A9BB84F8B1}"/>
              </a:ext>
            </a:extLst>
          </p:cNvPr>
          <p:cNvSpPr/>
          <p:nvPr/>
        </p:nvSpPr>
        <p:spPr>
          <a:xfrm>
            <a:off x="1338424" y="5206757"/>
            <a:ext cx="1656184" cy="1027745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perspectiveHeroicExtremeLeftFacing" fov="1200000">
              <a:rot lat="761422" lon="3001956" rev="0"/>
            </a:camera>
            <a:lightRig rig="harsh" dir="t">
              <a:rot lat="0" lon="0" rev="7800000"/>
            </a:lightRig>
          </a:scene3d>
          <a:sp3d extrusionH="762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01</a:t>
            </a:r>
          </a:p>
        </p:txBody>
      </p:sp>
      <p:cxnSp>
        <p:nvCxnSpPr>
          <p:cNvPr id="29" name="Соединительная линия уступом 28"/>
          <p:cNvCxnSpPr/>
          <p:nvPr/>
        </p:nvCxnSpPr>
        <p:spPr>
          <a:xfrm>
            <a:off x="4592320" y="2072640"/>
            <a:ext cx="2326640" cy="731520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2994608" y="1690688"/>
            <a:ext cx="1414324" cy="7477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Заголовок</a:t>
            </a:r>
          </a:p>
        </p:txBody>
      </p:sp>
      <p:cxnSp>
        <p:nvCxnSpPr>
          <p:cNvPr id="31" name="Соединительная линия уступом 30"/>
          <p:cNvCxnSpPr/>
          <p:nvPr/>
        </p:nvCxnSpPr>
        <p:spPr>
          <a:xfrm rot="10800000">
            <a:off x="6650228" y="4237181"/>
            <a:ext cx="3540252" cy="9695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10330001" y="4841435"/>
            <a:ext cx="1414324" cy="7477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Заголовок</a:t>
            </a:r>
          </a:p>
        </p:txBody>
      </p:sp>
      <p:cxnSp>
        <p:nvCxnSpPr>
          <p:cNvPr id="40" name="Соединительная линия уступом 39"/>
          <p:cNvCxnSpPr/>
          <p:nvPr/>
        </p:nvCxnSpPr>
        <p:spPr>
          <a:xfrm>
            <a:off x="1964283" y="3600600"/>
            <a:ext cx="2293392" cy="6350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377773" y="3148098"/>
            <a:ext cx="1414324" cy="7477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Заголовок</a:t>
            </a:r>
          </a:p>
        </p:txBody>
      </p:sp>
      <p:cxnSp>
        <p:nvCxnSpPr>
          <p:cNvPr id="45" name="Соединительная линия уступом 44"/>
          <p:cNvCxnSpPr/>
          <p:nvPr/>
        </p:nvCxnSpPr>
        <p:spPr>
          <a:xfrm rot="10800000">
            <a:off x="3889603" y="5405042"/>
            <a:ext cx="6440398" cy="74783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10492128" y="5860646"/>
            <a:ext cx="1414324" cy="747712"/>
          </a:xfrm>
          <a:prstGeom prst="rect">
            <a:avLst/>
          </a:prstGeom>
          <a:solidFill>
            <a:srgbClr val="64A9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Заголовок</a:t>
            </a:r>
          </a:p>
        </p:txBody>
      </p:sp>
      <p:cxnSp>
        <p:nvCxnSpPr>
          <p:cNvPr id="54" name="Прямая со стрелкой 53"/>
          <p:cNvCxnSpPr/>
          <p:nvPr/>
        </p:nvCxnSpPr>
        <p:spPr>
          <a:xfrm flipV="1">
            <a:off x="1576253" y="5883208"/>
            <a:ext cx="366146" cy="156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125476" y="5666032"/>
            <a:ext cx="1414324" cy="747712"/>
          </a:xfrm>
          <a:prstGeom prst="rect">
            <a:avLst/>
          </a:prstGeom>
          <a:solidFill>
            <a:srgbClr val="B9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16120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15</a:t>
            </a:fld>
            <a:endParaRPr lang="ru-RU" dirty="0"/>
          </a:p>
        </p:txBody>
      </p:sp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342584593"/>
              </p:ext>
            </p:extLst>
          </p:nvPr>
        </p:nvGraphicFramePr>
        <p:xfrm>
          <a:off x="-924560" y="54694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6" name="Прямая со стрелкой 15"/>
          <p:cNvCxnSpPr/>
          <p:nvPr/>
        </p:nvCxnSpPr>
        <p:spPr>
          <a:xfrm>
            <a:off x="9398000" y="546946"/>
            <a:ext cx="0" cy="5418667"/>
          </a:xfrm>
          <a:prstGeom prst="straightConnector1">
            <a:avLst/>
          </a:prstGeom>
          <a:ln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Овал 19"/>
          <p:cNvSpPr/>
          <p:nvPr/>
        </p:nvSpPr>
        <p:spPr>
          <a:xfrm>
            <a:off x="8737600" y="975360"/>
            <a:ext cx="1320800" cy="1381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Творог</a:t>
            </a:r>
          </a:p>
        </p:txBody>
      </p:sp>
      <p:sp>
        <p:nvSpPr>
          <p:cNvPr id="21" name="Овал 20"/>
          <p:cNvSpPr/>
          <p:nvPr/>
        </p:nvSpPr>
        <p:spPr>
          <a:xfrm>
            <a:off x="8747760" y="2675466"/>
            <a:ext cx="1320800" cy="1381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Сахар</a:t>
            </a:r>
          </a:p>
        </p:txBody>
      </p:sp>
      <p:sp>
        <p:nvSpPr>
          <p:cNvPr id="22" name="Овал 21"/>
          <p:cNvSpPr/>
          <p:nvPr/>
        </p:nvSpPr>
        <p:spPr>
          <a:xfrm>
            <a:off x="8747760" y="4375573"/>
            <a:ext cx="1320800" cy="1381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Творожная масса</a:t>
            </a:r>
          </a:p>
        </p:txBody>
      </p:sp>
    </p:spTree>
    <p:extLst>
      <p:ext uri="{BB962C8B-B14F-4D97-AF65-F5344CB8AC3E}">
        <p14:creationId xmlns:p14="http://schemas.microsoft.com/office/powerpoint/2010/main" val="1998724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6480"/>
            <a:ext cx="5816036" cy="3271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36" y="0"/>
            <a:ext cx="6375964" cy="3586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281658" y="289560"/>
            <a:ext cx="5252720" cy="30073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u="sng" dirty="0">
                <a:latin typeface="Arial Black" panose="020B0A04020102020204" pitchFamily="34" charset="0"/>
              </a:rPr>
              <a:t>Рабочее Место с Ноутбуком.</a:t>
            </a:r>
          </a:p>
        </p:txBody>
      </p:sp>
      <p:sp>
        <p:nvSpPr>
          <p:cNvPr id="16" name="Стрелка вниз 15"/>
          <p:cNvSpPr/>
          <p:nvPr/>
        </p:nvSpPr>
        <p:spPr>
          <a:xfrm>
            <a:off x="2512907" y="2824480"/>
            <a:ext cx="790222" cy="7620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377658" y="3718560"/>
            <a:ext cx="5252720" cy="30073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u="sng" dirty="0">
                <a:latin typeface="Arial Black" panose="020B0A04020102020204" pitchFamily="34" charset="0"/>
              </a:rPr>
              <a:t>Рабочее Место с Компьютером.</a:t>
            </a:r>
          </a:p>
        </p:txBody>
      </p:sp>
      <p:sp>
        <p:nvSpPr>
          <p:cNvPr id="18" name="Стрелка вниз 17"/>
          <p:cNvSpPr/>
          <p:nvPr/>
        </p:nvSpPr>
        <p:spPr>
          <a:xfrm rot="10800000">
            <a:off x="8608907" y="3586480"/>
            <a:ext cx="790222" cy="7620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5611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17</a:t>
            </a:fld>
            <a:endParaRPr lang="ru-RU" dirty="0"/>
          </a:p>
        </p:txBody>
      </p:sp>
      <p:graphicFrame>
        <p:nvGraphicFramePr>
          <p:cNvPr id="8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083369"/>
              </p:ext>
            </p:extLst>
          </p:nvPr>
        </p:nvGraphicFramePr>
        <p:xfrm>
          <a:off x="838200" y="447040"/>
          <a:ext cx="10414000" cy="5746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9988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838200" y="184658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hlinkClick r:id="rId2" action="ppaction://hlinksldjump"/>
              </a:rPr>
              <a:t>Робочие-места.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9555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Monday, September 26, 2022</a:t>
            </a:r>
          </a:p>
          <a:p>
            <a:pPr marL="0" indent="0">
              <a:buNone/>
            </a:pPr>
            <a:r>
              <a:rPr lang="en-US" dirty="0"/>
              <a:t>01:38:49</a:t>
            </a:r>
          </a:p>
          <a:p>
            <a:pPr marL="0" indent="0">
              <a:buNone/>
            </a:pPr>
            <a:fld id="{23680750-33D5-4C2C-9383-6CE82CA26002}" type="slidenum">
              <a:rPr lang="en-US" smtClean="0"/>
              <a:t>19</a:t>
            </a:fld>
            <a:endParaRPr lang="en-US" dirty="0"/>
          </a:p>
          <a:p>
            <a:pPr marL="0" indent="0">
              <a:buNone/>
            </a:pPr>
            <a:r>
              <a:rPr lang="el-GR" sz="4000" dirty="0"/>
              <a:t>Ω</a:t>
            </a:r>
            <a:endParaRPr lang="ru-RU" sz="4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19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879432" y="2013284"/>
                <a:ext cx="227396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432" y="2013284"/>
                <a:ext cx="2273968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110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/>
              <a:t>Мороз и солнце; день чудесный!</a:t>
            </a:r>
          </a:p>
          <a:p>
            <a:pPr marL="0" indent="0">
              <a:buNone/>
            </a:pPr>
            <a:r>
              <a:rPr lang="ru-RU" sz="2000" i="1" dirty="0"/>
              <a:t>Мороз и солнце; день чудесный!</a:t>
            </a:r>
          </a:p>
          <a:p>
            <a:pPr marL="0" indent="0">
              <a:buNone/>
            </a:pPr>
            <a:r>
              <a:rPr lang="ru-RU" sz="2000" u="sng" dirty="0"/>
              <a:t>Мороз и солнце; день чудесный!</a:t>
            </a:r>
          </a:p>
          <a:p>
            <a:pPr marL="0" indent="0">
              <a:buNone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Мороз и солнце; день чудесный!</a:t>
            </a:r>
          </a:p>
          <a:p>
            <a:pPr marL="0" indent="0">
              <a:buNone/>
            </a:pPr>
            <a:r>
              <a:rPr lang="ru-RU" sz="2000" strike="sngStrike" dirty="0"/>
              <a:t>Мороз и солнце; день чудесный!</a:t>
            </a:r>
          </a:p>
          <a:p>
            <a:pPr marL="0" indent="0">
              <a:buNone/>
            </a:pPr>
            <a:r>
              <a:rPr lang="ru-RU" sz="2000" dirty="0"/>
              <a:t>Мороз и солнце; день чудесный!</a:t>
            </a:r>
            <a:endParaRPr lang="ru-RU" sz="2000" i="1" u="sng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8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20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453640" y="1452880"/>
            <a:ext cx="72847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 Выплыла из-за леса сонце. Повеселела лесная паляна. Капельки расы </a:t>
            </a:r>
          </a:p>
          <a:p>
            <a:pPr algn="ctr"/>
            <a:r>
              <a:rPr lang="ru-RU" dirty="0"/>
              <a:t>заиграли в каждом цветке, в каждой травинки. </a:t>
            </a:r>
          </a:p>
          <a:p>
            <a:pPr algn="ctr"/>
            <a:r>
              <a:rPr lang="ru-RU" dirty="0"/>
              <a:t>Но вот набежала тучя и закрыла всё небо. Загрустила природа. Столп пыли </a:t>
            </a:r>
          </a:p>
          <a:p>
            <a:pPr algn="ctr"/>
            <a:r>
              <a:rPr lang="ru-RU" dirty="0"/>
              <a:t>полетел к озиру. От реского ветра с деревьев посыпались сухие сучя. Лес глухо </a:t>
            </a:r>
          </a:p>
          <a:p>
            <a:pPr algn="ctr"/>
            <a:r>
              <a:rPr lang="ru-RU" dirty="0"/>
              <a:t>и грозно зашумел. На земле поевились мокрые пятна. С халмов потикли ручьи. </a:t>
            </a:r>
          </a:p>
          <a:p>
            <a:pPr algn="ctr"/>
            <a:r>
              <a:rPr lang="ru-RU" dirty="0"/>
              <a:t>Удары грома аглушили всю месность. Но граза быстро прошла. И снова над </a:t>
            </a:r>
          </a:p>
          <a:p>
            <a:pPr algn="ctr"/>
            <a:r>
              <a:rPr lang="ru-RU" dirty="0"/>
              <a:t>лесом светит солнце.</a:t>
            </a:r>
          </a:p>
        </p:txBody>
      </p:sp>
    </p:spTree>
    <p:extLst>
      <p:ext uri="{BB962C8B-B14F-4D97-AF65-F5344CB8AC3E}">
        <p14:creationId xmlns:p14="http://schemas.microsoft.com/office/powerpoint/2010/main" val="252618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88528"/>
            <a:ext cx="10515600" cy="4351338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Bahnschrift Light" panose="020B0502040204020203" pitchFamily="34" charset="0"/>
              </a:rPr>
              <a:t>Под голубыми небесами великолепными коврами, блестя на солнце, снег лежит.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B050"/>
                </a:solidFill>
              </a:rPr>
              <a:t>Под голубыми небесами Великолепными коврами, Блестя на солнце, снег лежит.</a:t>
            </a:r>
          </a:p>
          <a:p>
            <a:pPr marL="0" indent="0">
              <a:buNone/>
            </a:pPr>
            <a:r>
              <a:rPr lang="ru-RU" sz="2000" dirty="0">
                <a:latin typeface="Bahnschrift Light Condensed" panose="020B0502040204020203" pitchFamily="34" charset="0"/>
              </a:rPr>
              <a:t>Под голубыми небесами Великолепными коврами, Блестя на солнце, снег лежит.</a:t>
            </a:r>
          </a:p>
          <a:p>
            <a:pPr marL="0" indent="0">
              <a:buNone/>
            </a:pPr>
            <a:r>
              <a:rPr lang="ru-RU" dirty="0"/>
              <a:t>Под голубыми небесами Великолепными коврами, Блестя на солнце, снег лежит.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Под голубыми небесами Великолепными коврами, Блестя на солнце, снег лежит.</a:t>
            </a:r>
          </a:p>
          <a:p>
            <a:pPr marL="0" indent="0">
              <a:buNone/>
            </a:pPr>
            <a:endParaRPr lang="ru-RU" sz="2000" dirty="0">
              <a:latin typeface="Bahnschrift Light Condensed" panose="020B0502040204020203" pitchFamily="34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u-RU" sz="2000" dirty="0">
              <a:latin typeface="Bahnschrift Light" panose="020B0502040204020203" pitchFamily="34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71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1800" dirty="0"/>
              <a:t>Суп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800" dirty="0"/>
              <a:t>Макароны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800" dirty="0"/>
              <a:t>Сыр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800" dirty="0"/>
              <a:t>Гамбургер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800" dirty="0"/>
              <a:t>Картошка</a:t>
            </a:r>
          </a:p>
          <a:p>
            <a:pPr marL="0" indent="0">
              <a:buNone/>
            </a:pPr>
            <a:endParaRPr lang="ru-RU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Суп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Макароны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Сыр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Гамбургер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Картошка</a:t>
            </a:r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729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Клавиатура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Мышка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Компьютер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Ковёр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Микрофон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Кнопки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Видеокарта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13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000" dirty="0"/>
              <a:t>Эльвина, милый друг, приди, подай мне руку,</a:t>
            </a:r>
            <a:br>
              <a:rPr lang="ru-RU" sz="2000" dirty="0"/>
            </a:br>
            <a:r>
              <a:rPr lang="ru-RU" sz="2000" dirty="0"/>
              <a:t>Я вяну, прекрати тяжелый жизни сон;</a:t>
            </a:r>
            <a:br>
              <a:rPr lang="ru-RU" sz="2000" dirty="0"/>
            </a:br>
            <a:r>
              <a:rPr lang="ru-RU" sz="2000" dirty="0"/>
              <a:t>Скажи… увижу ли, на долгую ль разлуку</a:t>
            </a:r>
            <a:br>
              <a:rPr lang="ru-RU" sz="2000" dirty="0"/>
            </a:br>
            <a:r>
              <a:rPr lang="ru-RU" sz="2000" dirty="0"/>
              <a:t>Я роком осужден?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557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43527"/>
          </a:xfrm>
        </p:spPr>
        <p:txBody>
          <a:bodyPr vert="horz" anchor="t" anchorCtr="0">
            <a:normAutofit/>
          </a:bodyPr>
          <a:lstStyle/>
          <a:p>
            <a:pPr marL="0" indent="0" algn="just">
              <a:buNone/>
            </a:pPr>
            <a:r>
              <a:rPr lang="ru-RU" dirty="0"/>
              <a:t>Ужели никогда на друга друг не взглянет?</a:t>
            </a:r>
            <a:br>
              <a:rPr lang="ru-RU" dirty="0"/>
            </a:br>
            <a:r>
              <a:rPr lang="ru-RU" dirty="0"/>
              <a:t>Иль вечной темнотой покрыты дни мои?</a:t>
            </a:r>
            <a:br>
              <a:rPr lang="ru-RU" dirty="0"/>
            </a:br>
            <a:r>
              <a:rPr lang="ru-RU" dirty="0"/>
              <a:t>Ужели никогда нас утро не застанет</a:t>
            </a:r>
            <a:br>
              <a:rPr lang="ru-RU" dirty="0"/>
            </a:br>
            <a:r>
              <a:rPr lang="ru-RU" dirty="0"/>
              <a:t>В объятиях любви?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173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64000">
              <a:schemeClr val="accent2">
                <a:lumMod val="60000"/>
                <a:lumOff val="40000"/>
              </a:schemeClr>
            </a:gs>
            <a:gs pos="25000">
              <a:schemeClr val="bg2">
                <a:lumMod val="75000"/>
              </a:schemeClr>
            </a:gs>
            <a:gs pos="83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И в радости немой, в блаженстве наслажденья</a:t>
            </a:r>
            <a:br>
              <a:rPr lang="ru-RU" sz="2400" dirty="0"/>
            </a:br>
            <a:r>
              <a:rPr lang="ru-RU" sz="2400" dirty="0"/>
              <a:t>Твой шепот сладостный и тихий стон внимать,</a:t>
            </a:r>
            <a:br>
              <a:rPr lang="ru-RU" sz="2400" dirty="0"/>
            </a:br>
            <a:r>
              <a:rPr lang="ru-RU" sz="2400" dirty="0"/>
              <a:t>И тихо в скромной тьме для неги пробужденья</a:t>
            </a:r>
            <a:br>
              <a:rPr lang="ru-RU" sz="2400" dirty="0"/>
            </a:br>
            <a:r>
              <a:rPr lang="ru-RU" sz="2400" dirty="0"/>
              <a:t>Близ милой засыпать?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22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vert="vert270">
            <a:normAutofit/>
          </a:bodyPr>
          <a:lstStyle/>
          <a:p>
            <a:pPr marL="0" indent="0">
              <a:buNone/>
            </a:pPr>
            <a:r>
              <a:rPr lang="ru-RU" sz="1800" dirty="0"/>
              <a:t>У лукоморья дуб зелёный;</a:t>
            </a:r>
            <a:br>
              <a:rPr lang="ru-RU" sz="1800" dirty="0"/>
            </a:br>
            <a:r>
              <a:rPr lang="ru-RU" sz="1800" dirty="0"/>
              <a:t>Златая цепь на дубе том:</a:t>
            </a:r>
            <a:br>
              <a:rPr lang="ru-RU" sz="1800" dirty="0"/>
            </a:br>
            <a:r>
              <a:rPr lang="ru-RU" sz="1800" dirty="0"/>
              <a:t>И днём и ночью кот учёный</a:t>
            </a:r>
            <a:br>
              <a:rPr lang="ru-RU" sz="1800" dirty="0"/>
            </a:br>
            <a:r>
              <a:rPr lang="ru-RU" sz="1800" dirty="0"/>
              <a:t>Всё ходит по цепи кругом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25.09.2022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Ромашов. А.Р ИС50-3-20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2593-846E-4E5A-978A-885ADAE8500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7724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572</Words>
  <Application>Microsoft Office PowerPoint</Application>
  <PresentationFormat>Широкоэкранный</PresentationFormat>
  <Paragraphs>137</Paragraphs>
  <Slides>20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Arial Black</vt:lpstr>
      <vt:lpstr>Bahnschrift Light</vt:lpstr>
      <vt:lpstr>Bahnschrift Light Condensed</vt:lpstr>
      <vt:lpstr>Calibri</vt:lpstr>
      <vt:lpstr>Calibri Light</vt:lpstr>
      <vt:lpstr>Cambria Math</vt:lpstr>
      <vt:lpstr>Wingdings</vt:lpstr>
      <vt:lpstr>Тема Office</vt:lpstr>
      <vt:lpstr>Диаграмма</vt:lpstr>
      <vt:lpstr>Практическая No1 «Знакомство с PowerPoint»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Практическая No1 «Знакомство с PowerPoint»</dc:title>
  <dc:creator>Андрей Романов</dc:creator>
  <cp:lastModifiedBy>Андрей Романов</cp:lastModifiedBy>
  <cp:revision>21</cp:revision>
  <dcterms:created xsi:type="dcterms:W3CDTF">2022-09-25T20:28:38Z</dcterms:created>
  <dcterms:modified xsi:type="dcterms:W3CDTF">2022-10-31T02:32:46Z</dcterms:modified>
</cp:coreProperties>
</file>